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39"/>
  </p:notesMasterIdLst>
  <p:sldIdLst>
    <p:sldId id="257" r:id="rId2"/>
    <p:sldId id="260" r:id="rId3"/>
    <p:sldId id="312" r:id="rId4"/>
    <p:sldId id="287" r:id="rId5"/>
    <p:sldId id="288" r:id="rId6"/>
    <p:sldId id="261" r:id="rId7"/>
    <p:sldId id="295" r:id="rId8"/>
    <p:sldId id="290" r:id="rId9"/>
    <p:sldId id="289" r:id="rId10"/>
    <p:sldId id="317" r:id="rId11"/>
    <p:sldId id="313" r:id="rId12"/>
    <p:sldId id="292" r:id="rId13"/>
    <p:sldId id="296" r:id="rId14"/>
    <p:sldId id="291" r:id="rId15"/>
    <p:sldId id="294" r:id="rId16"/>
    <p:sldId id="293" r:id="rId17"/>
    <p:sldId id="297" r:id="rId18"/>
    <p:sldId id="324" r:id="rId19"/>
    <p:sldId id="325" r:id="rId20"/>
    <p:sldId id="322" r:id="rId21"/>
    <p:sldId id="327" r:id="rId22"/>
    <p:sldId id="300" r:id="rId23"/>
    <p:sldId id="320" r:id="rId24"/>
    <p:sldId id="299" r:id="rId25"/>
    <p:sldId id="315" r:id="rId26"/>
    <p:sldId id="316" r:id="rId27"/>
    <p:sldId id="328" r:id="rId28"/>
    <p:sldId id="306" r:id="rId29"/>
    <p:sldId id="329" r:id="rId30"/>
    <p:sldId id="331" r:id="rId31"/>
    <p:sldId id="307" r:id="rId32"/>
    <p:sldId id="330" r:id="rId33"/>
    <p:sldId id="332" r:id="rId34"/>
    <p:sldId id="319" r:id="rId35"/>
    <p:sldId id="311" r:id="rId36"/>
    <p:sldId id="310" r:id="rId37"/>
    <p:sldId id="259" r:id="rId38"/>
  </p:sldIdLst>
  <p:sldSz cx="9144000" cy="6858000" type="screen4x3"/>
  <p:notesSz cx="6858000" cy="9144000"/>
  <p:embeddedFontLst>
    <p:embeddedFont>
      <p:font typeface="나눔스퀘어라운드 Bold" panose="020B0600000101010101" pitchFamily="50" charset="-127"/>
      <p:bold r:id="rId40"/>
    </p:embeddedFont>
    <p:embeddedFont>
      <p:font typeface="나눔스퀘어라운드 ExtraBold" panose="020B0600000101010101" pitchFamily="50" charset="-127"/>
      <p:bold r:id="rId41"/>
    </p:embeddedFont>
    <p:embeddedFont>
      <p:font typeface="나눔스퀘어라운드 Regular" panose="020B060000010101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mV93wweEG1dIn4mJ3Ul/bg==" hashData="l+G51iFmlg7Hpx7NmLuGjeGMx/R/QappnGXqEmbmAxnA2vYf0jVrdolrpntElrSd4ntIbAfW50HlJoxUScoDKw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BF331B-6121-4C98-9150-A9A65EC722EF}" v="35" dt="2020-11-02T06:56:22.86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7" autoAdjust="0"/>
    <p:restoredTop sz="87307" autoAdjust="0"/>
  </p:normalViewPr>
  <p:slideViewPr>
    <p:cSldViewPr>
      <p:cViewPr varScale="1">
        <p:scale>
          <a:sx n="71" d="100"/>
          <a:sy n="71" d="100"/>
        </p:scale>
        <p:origin x="806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65771C21-3757-4199-83DE-22960358A2A5}" type="datetimeFigureOut">
              <a:rPr lang="ko-KR" altLang="en-US" smtClean="0"/>
              <a:pPr/>
              <a:t>2021-02-25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19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라운드 Bold" panose="020B0600000101010101" pitchFamily="50" charset="-127"/>
        <a:ea typeface="나눔스퀘어라운드 Bold" panose="020B060000010101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75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5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33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042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35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30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820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303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47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85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38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8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04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287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이론상으로 이렇지만 </a:t>
            </a:r>
            <a:r>
              <a:rPr lang="ko-KR" altLang="en-US" dirty="0" err="1"/>
              <a:t>보코더부분에서</a:t>
            </a:r>
            <a:r>
              <a:rPr lang="ko-KR" altLang="en-US" dirty="0"/>
              <a:t> 우리가 다르게 적용시킨 점을 말해줘야 함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7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69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815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3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73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86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6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3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48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94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61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14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03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51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150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08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32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257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2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7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2017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년 초에 발표된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End-to-End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음성합성 모델은 기존 상용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음성합성기가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수행하던 텍스트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전처리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발음 기호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운율 예측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신호 합성 등의 여러 세부 단계를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Sequence to Sequence network (Seq2seq), attention mechanism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이라는 두가지 기술로 구성된 하나의 커다란 딥러닝 네트워크를 통해 수행합니다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6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8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2021-02-25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원하는 목소리로 </a:t>
            </a:r>
            <a:endParaRPr lang="en-US" altLang="ko-KR" sz="36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책을 읽어준다면</a:t>
            </a:r>
            <a:r>
              <a:rPr lang="en-US" altLang="ko-KR" sz="36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36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김도연 김지예</a:t>
            </a:r>
            <a:endParaRPr lang="en-US" altLang="ko-KR" sz="16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dist"/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신재영 이소연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0374" y="271681"/>
            <a:ext cx="665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9CC6A-0E04-4276-A55E-44024DBFCDC6}"/>
              </a:ext>
            </a:extLst>
          </p:cNvPr>
          <p:cNvSpPr txBox="1"/>
          <p:nvPr/>
        </p:nvSpPr>
        <p:spPr>
          <a:xfrm>
            <a:off x="827584" y="1480065"/>
            <a:ext cx="784887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훈련 시</a:t>
            </a:r>
            <a:endParaRPr lang="en-US" altLang="ko-KR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입력 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Text, Mel-spectrogram, Linear-spectrogram</a:t>
            </a:r>
          </a:p>
          <a:p>
            <a:pPr marL="457200" indent="-457200">
              <a:buAutoNum type="arabicPeriod"/>
            </a:pPr>
            <a:endParaRPr lang="en-US" altLang="ko-KR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출력 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Mel-spectrogram (</a:t>
            </a: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Linear-spectrogram (</a:t>
            </a: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</a:p>
          <a:p>
            <a:pPr lvl="1"/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	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Speech Audio</a:t>
            </a:r>
          </a:p>
          <a:p>
            <a:pPr marL="457200" indent="-457200">
              <a:buAutoNum type="arabicPeriod"/>
            </a:pPr>
            <a:endParaRPr lang="en-US" altLang="ko-KR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테스트 시</a:t>
            </a:r>
            <a:endParaRPr lang="en-US" altLang="ko-KR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입력 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Text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출력 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Mel-spectrogram (</a:t>
            </a: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Linear-spectrogram (</a:t>
            </a: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</a:p>
          <a:p>
            <a:pPr lvl="1"/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	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Speech Audio</a:t>
            </a:r>
          </a:p>
          <a:p>
            <a:pPr marL="457200" indent="-457200">
              <a:buFont typeface="+mj-lt"/>
              <a:buAutoNum type="arabicPeriod" startAt="2"/>
            </a:pP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0374" y="271681"/>
            <a:ext cx="665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EBA5B-0B4B-4C70-90A3-5A1697313001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Encoder</a:t>
            </a:r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입출력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218D2-3246-4021-ADF1-BC423209DEA1}"/>
              </a:ext>
            </a:extLst>
          </p:cNvPr>
          <p:cNvSpPr txBox="1"/>
          <p:nvPr/>
        </p:nvSpPr>
        <p:spPr>
          <a:xfrm>
            <a:off x="822634" y="1771339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 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문자임베딩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1BE54-CA71-4FAF-A1F6-7A91140EA266}"/>
              </a:ext>
            </a:extLst>
          </p:cNvPr>
          <p:cNvSpPr txBox="1"/>
          <p:nvPr/>
        </p:nvSpPr>
        <p:spPr>
          <a:xfrm>
            <a:off x="1093908" y="2084317"/>
            <a:ext cx="7776864" cy="248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초성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중성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21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종성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27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개와 문장부호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13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 총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80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정규화 방식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AutoNum type="arabicParenR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영어 단어를 포함하여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(119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구급차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1+1)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같은 경우 미리 사전에 정의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AutoNum type="arabicParenR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아라비안 숫자를 한글로 바꿈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AutoNum type="arabicParenR"/>
            </a:pPr>
            <a:r>
              <a:rPr lang="en-US" altLang="ko-KR" sz="1600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Jamo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패키지를 이용하여 초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종성 열로 변환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23F20-686C-4FC0-B1C1-C765C3AC87B7}"/>
              </a:ext>
            </a:extLst>
          </p:cNvPr>
          <p:cNvSpPr txBox="1"/>
          <p:nvPr/>
        </p:nvSpPr>
        <p:spPr>
          <a:xfrm>
            <a:off x="877506" y="4714155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FB662-825C-40EC-8CD2-99F7A83F5F64}"/>
              </a:ext>
            </a:extLst>
          </p:cNvPr>
          <p:cNvSpPr txBox="1"/>
          <p:nvPr/>
        </p:nvSpPr>
        <p:spPr>
          <a:xfrm>
            <a:off x="1148780" y="5027133"/>
            <a:ext cx="777686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효율적인 학습을 위해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80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밴드 멜 스케일 </a:t>
            </a:r>
            <a:r>
              <a:rPr lang="ko-KR" altLang="en-US" sz="1600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스펙트로그램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음성 변환 직전의 숫자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925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9CC6A-0E04-4276-A55E-44024DBFCDC6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ENCODER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08738BC-31AC-44CD-90E4-C7D867BC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07" y="2140671"/>
            <a:ext cx="7291819" cy="3375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B39E13-CB76-4CE1-BEBA-1DA20C7BFC59}"/>
              </a:ext>
            </a:extLst>
          </p:cNvPr>
          <p:cNvSpPr txBox="1"/>
          <p:nvPr/>
        </p:nvSpPr>
        <p:spPr>
          <a:xfrm>
            <a:off x="2267744" y="1648953"/>
            <a:ext cx="50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정보를 잘 나타내는 숫자로 변환하는 과정</a:t>
            </a:r>
          </a:p>
        </p:txBody>
      </p:sp>
    </p:spTree>
    <p:extLst>
      <p:ext uri="{BB962C8B-B14F-4D97-AF65-F5344CB8AC3E}">
        <p14:creationId xmlns:p14="http://schemas.microsoft.com/office/powerpoint/2010/main" val="19183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9CC6A-0E04-4276-A55E-44024DBFCDC6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ENCODER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AA798A-4D39-4132-AE20-EC2FF333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57" y="1990164"/>
            <a:ext cx="8063880" cy="4228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C4766E-AAA2-4E2C-A9EF-DCBAEAEF7E6D}"/>
              </a:ext>
            </a:extLst>
          </p:cNvPr>
          <p:cNvSpPr txBox="1"/>
          <p:nvPr/>
        </p:nvSpPr>
        <p:spPr>
          <a:xfrm>
            <a:off x="2267744" y="1648953"/>
            <a:ext cx="50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정보를 잘 나타내는 숫자로 변환하는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B31F8C-D906-4950-B9DE-F6053914171A}"/>
              </a:ext>
            </a:extLst>
          </p:cNvPr>
          <p:cNvSpPr/>
          <p:nvPr/>
        </p:nvSpPr>
        <p:spPr>
          <a:xfrm>
            <a:off x="899592" y="5755308"/>
            <a:ext cx="230425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6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34E97-44E4-42EC-9A36-658D193E1A08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ENCODER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41B92F-DFEB-46A2-BFDC-DD061334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19" y="2158976"/>
            <a:ext cx="2979812" cy="4040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C64E2-18E8-44DC-A7F6-0146609112FD}"/>
              </a:ext>
            </a:extLst>
          </p:cNvPr>
          <p:cNvSpPr txBox="1"/>
          <p:nvPr/>
        </p:nvSpPr>
        <p:spPr>
          <a:xfrm>
            <a:off x="2267744" y="1648953"/>
            <a:ext cx="50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정보를 잘 나타내는 숫자로 변환하는 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51EDC-D5EF-469C-A4AA-05A470B27BB0}"/>
              </a:ext>
            </a:extLst>
          </p:cNvPr>
          <p:cNvSpPr txBox="1"/>
          <p:nvPr/>
        </p:nvSpPr>
        <p:spPr>
          <a:xfrm>
            <a:off x="5067166" y="291548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ㅇ</a:t>
            </a:r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</a:t>
            </a:r>
            <a:r>
              <a:rPr lang="ko-KR" altLang="en-US" sz="20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ㅏ</a:t>
            </a:r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</a:t>
            </a:r>
            <a:r>
              <a:rPr lang="ko-KR" altLang="en-US" sz="20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ㄴ</a:t>
            </a:r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</a:t>
            </a:r>
            <a:r>
              <a:rPr lang="ko-KR" altLang="en-US" sz="20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ㄴ</a:t>
            </a:r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</a:t>
            </a:r>
            <a:r>
              <a:rPr lang="ko-KR" altLang="en-US" sz="20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ㅕ</a:t>
            </a:r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</a:t>
            </a:r>
            <a:r>
              <a:rPr lang="ko-KR" altLang="en-US" sz="20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ㅇ</a:t>
            </a:r>
            <a:endParaRPr lang="ko-KR" altLang="en-US" sz="20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03656-404B-40BC-933B-6D06F3AE17D7}"/>
              </a:ext>
            </a:extLst>
          </p:cNvPr>
          <p:cNvSpPr txBox="1"/>
          <p:nvPr/>
        </p:nvSpPr>
        <p:spPr>
          <a:xfrm>
            <a:off x="5076056" y="3804683"/>
            <a:ext cx="504056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6EC97-B0D5-4D0D-AAF7-B112DF1E4B40}"/>
              </a:ext>
            </a:extLst>
          </p:cNvPr>
          <p:cNvSpPr txBox="1"/>
          <p:nvPr/>
        </p:nvSpPr>
        <p:spPr>
          <a:xfrm>
            <a:off x="4556129" y="2336642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예시</a:t>
            </a:r>
            <a:r>
              <a:rPr lang="en-US" altLang="ko-KR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 “ </a:t>
            </a:r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안녕 </a:t>
            </a:r>
            <a:r>
              <a:rPr lang="en-US" altLang="ko-KR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endParaRPr lang="ko-KR" altLang="en-US" sz="20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B713D-45A0-472C-AB3F-791250E11DBE}"/>
              </a:ext>
            </a:extLst>
          </p:cNvPr>
          <p:cNvSpPr txBox="1"/>
          <p:nvPr/>
        </p:nvSpPr>
        <p:spPr>
          <a:xfrm>
            <a:off x="5580112" y="3804683"/>
            <a:ext cx="504056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67E4D0-13A4-4E0C-B498-8FE1CDB8E714}"/>
              </a:ext>
            </a:extLst>
          </p:cNvPr>
          <p:cNvSpPr txBox="1"/>
          <p:nvPr/>
        </p:nvSpPr>
        <p:spPr>
          <a:xfrm>
            <a:off x="6072336" y="3804683"/>
            <a:ext cx="504056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05458E-5E3E-4E6E-AEAC-6F65B2D4F80F}"/>
              </a:ext>
            </a:extLst>
          </p:cNvPr>
          <p:cNvSpPr txBox="1"/>
          <p:nvPr/>
        </p:nvSpPr>
        <p:spPr>
          <a:xfrm>
            <a:off x="6589745" y="3804683"/>
            <a:ext cx="504056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D32ACB-B6E6-4E6C-863D-8D61C7640953}"/>
              </a:ext>
            </a:extLst>
          </p:cNvPr>
          <p:cNvSpPr txBox="1"/>
          <p:nvPr/>
        </p:nvSpPr>
        <p:spPr>
          <a:xfrm>
            <a:off x="7093801" y="3804683"/>
            <a:ext cx="504056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29A9F2-1E59-4390-9BC8-C6241F025D8C}"/>
              </a:ext>
            </a:extLst>
          </p:cNvPr>
          <p:cNvSpPr txBox="1"/>
          <p:nvPr/>
        </p:nvSpPr>
        <p:spPr>
          <a:xfrm>
            <a:off x="7586025" y="3804683"/>
            <a:ext cx="504056" cy="1903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0.7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0.9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…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34E6E84-DE6D-49B9-BF83-71BAA3D83C75}"/>
              </a:ext>
            </a:extLst>
          </p:cNvPr>
          <p:cNvCxnSpPr/>
          <p:nvPr/>
        </p:nvCxnSpPr>
        <p:spPr>
          <a:xfrm>
            <a:off x="6660232" y="3429000"/>
            <a:ext cx="0" cy="375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08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5C9CC-220A-4235-A487-4BDC93DC4607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DECODER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270F6-4103-45A0-A986-F3F0124B1116}"/>
              </a:ext>
            </a:extLst>
          </p:cNvPr>
          <p:cNvSpPr txBox="1"/>
          <p:nvPr/>
        </p:nvSpPr>
        <p:spPr>
          <a:xfrm>
            <a:off x="2267744" y="1648953"/>
            <a:ext cx="50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음성을 만드는 </a:t>
            </a:r>
            <a:r>
              <a:rPr lang="en-US" altLang="ko-KR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mel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-spectrogram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생성하는 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AB87C7-65BD-43DC-A0F5-9F54B3AC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07" y="2341608"/>
            <a:ext cx="4022841" cy="3657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B7CC83-8C3A-4B7B-BD8D-6728E62A4344}"/>
              </a:ext>
            </a:extLst>
          </p:cNvPr>
          <p:cNvSpPr txBox="1"/>
          <p:nvPr/>
        </p:nvSpPr>
        <p:spPr>
          <a:xfrm>
            <a:off x="4792767" y="2348880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Mel-Spectrogram</a:t>
            </a:r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이란</a:t>
            </a:r>
            <a:r>
              <a:rPr lang="en-US" altLang="ko-KR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0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2E85E-8EEA-4F06-B0B6-8834071E3C36}"/>
              </a:ext>
            </a:extLst>
          </p:cNvPr>
          <p:cNvSpPr txBox="1"/>
          <p:nvPr/>
        </p:nvSpPr>
        <p:spPr>
          <a:xfrm>
            <a:off x="4792767" y="2957927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주파수 특성을 분석한 데이터</a:t>
            </a:r>
          </a:p>
        </p:txBody>
      </p:sp>
    </p:spTree>
    <p:extLst>
      <p:ext uri="{BB962C8B-B14F-4D97-AF65-F5344CB8AC3E}">
        <p14:creationId xmlns:p14="http://schemas.microsoft.com/office/powerpoint/2010/main" val="3842260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65B0D-586C-48FF-B56D-F78C5832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580710"/>
            <a:ext cx="4130361" cy="3047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D87A3-0B99-492B-8694-F5D319EE3E18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VOCODER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F7277-87CF-4156-8283-9EEAFBF9720D}"/>
              </a:ext>
            </a:extLst>
          </p:cNvPr>
          <p:cNvSpPr txBox="1"/>
          <p:nvPr/>
        </p:nvSpPr>
        <p:spPr>
          <a:xfrm>
            <a:off x="2046977" y="1703070"/>
            <a:ext cx="50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Audio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생성하는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F6A84-E5C1-4B65-84D6-77849A6141EF}"/>
              </a:ext>
            </a:extLst>
          </p:cNvPr>
          <p:cNvSpPr txBox="1"/>
          <p:nvPr/>
        </p:nvSpPr>
        <p:spPr>
          <a:xfrm>
            <a:off x="5364088" y="3550434"/>
            <a:ext cx="50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 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Linear-Spectrogram</a:t>
            </a:r>
            <a:endParaRPr lang="ko-KR" altLang="en-US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35CE2-ADD4-45C9-96EC-003ECE6B6521}"/>
              </a:ext>
            </a:extLst>
          </p:cNvPr>
          <p:cNvSpPr txBox="1"/>
          <p:nvPr/>
        </p:nvSpPr>
        <p:spPr>
          <a:xfrm>
            <a:off x="5979316" y="2816699"/>
            <a:ext cx="50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 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Audio</a:t>
            </a:r>
            <a:endParaRPr lang="ko-KR" altLang="en-US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11DD9-1E8A-4B90-A4CC-A9585583F1FF}"/>
              </a:ext>
            </a:extLst>
          </p:cNvPr>
          <p:cNvSpPr txBox="1"/>
          <p:nvPr/>
        </p:nvSpPr>
        <p:spPr>
          <a:xfrm>
            <a:off x="6258901" y="4959051"/>
            <a:ext cx="50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 </a:t>
            </a:r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Mel-Spectrogram</a:t>
            </a:r>
            <a:endParaRPr lang="ko-KR" altLang="en-US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71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5C9CC-220A-4235-A487-4BDC93DC4607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ATTENTION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270F6-4103-45A0-A986-F3F0124B1116}"/>
              </a:ext>
            </a:extLst>
          </p:cNvPr>
          <p:cNvSpPr txBox="1"/>
          <p:nvPr/>
        </p:nvSpPr>
        <p:spPr>
          <a:xfrm>
            <a:off x="2267744" y="1648953"/>
            <a:ext cx="50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Decoder</a:t>
            </a:r>
            <a:r>
              <a:rPr lang="ko-KR" altLang="en-US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실행 시 어디에 집중할 것인지 계산하는 과정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168FAB-5F73-425C-8695-12CA53528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10" y="2319264"/>
            <a:ext cx="5743972" cy="365741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1BF46DC-384E-4B75-B7A9-311C8AA6956C}"/>
              </a:ext>
            </a:extLst>
          </p:cNvPr>
          <p:cNvCxnSpPr>
            <a:cxnSpLocks/>
          </p:cNvCxnSpPr>
          <p:nvPr/>
        </p:nvCxnSpPr>
        <p:spPr>
          <a:xfrm>
            <a:off x="1763688" y="2996952"/>
            <a:ext cx="0" cy="720080"/>
          </a:xfrm>
          <a:prstGeom prst="straightConnector1">
            <a:avLst/>
          </a:prstGeom>
          <a:ln w="25400">
            <a:solidFill>
              <a:srgbClr val="17375E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F6E366-AFD7-4ACA-B861-C071D410EEF2}"/>
              </a:ext>
            </a:extLst>
          </p:cNvPr>
          <p:cNvSpPr txBox="1"/>
          <p:nvPr/>
        </p:nvSpPr>
        <p:spPr>
          <a:xfrm>
            <a:off x="-180528" y="3747863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Encoder</a:t>
            </a:r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나온 부분</a:t>
            </a:r>
          </a:p>
        </p:txBody>
      </p:sp>
    </p:spTree>
    <p:extLst>
      <p:ext uri="{BB962C8B-B14F-4D97-AF65-F5344CB8AC3E}">
        <p14:creationId xmlns:p14="http://schemas.microsoft.com/office/powerpoint/2010/main" val="205368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5941" y="1010204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604" y="1857777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Bai Du</a:t>
            </a:r>
            <a:r>
              <a:rPr lang="ko-KR" altLang="en-US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</a:t>
            </a:r>
            <a:r>
              <a:rPr lang="ko-KR" altLang="en-US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 개발한 </a:t>
            </a:r>
            <a:r>
              <a:rPr lang="ko-KR" altLang="en-US" b="1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다화자</a:t>
            </a:r>
            <a:r>
              <a:rPr lang="ko-KR" altLang="en-US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TTS</a:t>
            </a:r>
            <a:r>
              <a:rPr lang="ko-KR" altLang="en-US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</a:t>
            </a: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167879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Regular" panose="020B0600000101010101" pitchFamily="50" charset="-127"/>
              </a:rPr>
              <a:t>Deep Voice 2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59732" y="1700808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80374" y="271681"/>
            <a:ext cx="665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8A36BD-6F0C-4A58-8158-F50B1EF8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043355"/>
            <a:ext cx="5943600" cy="3362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73FC95-6167-4C51-A2EC-08F176030F3F}"/>
              </a:ext>
            </a:extLst>
          </p:cNvPr>
          <p:cNvSpPr txBox="1"/>
          <p:nvPr/>
        </p:nvSpPr>
        <p:spPr>
          <a:xfrm>
            <a:off x="1007604" y="2347913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Tacotron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하나의 화자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하나의 모델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Deep Voice2 : </a:t>
            </a:r>
            <a:r>
              <a:rPr lang="ko-KR" altLang="en-US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여러명의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화자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하나의 모델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81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698EA-3881-43B2-90EF-87DB8E7C15FB}"/>
              </a:ext>
            </a:extLst>
          </p:cNvPr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DDAAF-C220-4F24-A977-B2EA5A127307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Multi-speaker </a:t>
            </a:r>
            <a:r>
              <a:rPr lang="en-US" altLang="ko-KR" sz="24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Tacotron</a:t>
            </a:r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DCEAF0-A881-477E-AC2B-AB789EB9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62834"/>
            <a:ext cx="7740352" cy="43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7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ko-KR" altLang="en-US" sz="24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01    02     03     04      05</a:t>
            </a:r>
            <a:endParaRPr lang="ko-KR" altLang="en-US" sz="5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Motivation</a:t>
            </a:r>
            <a:endParaRPr lang="ko-KR" altLang="en-US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</a:t>
            </a:r>
            <a:endParaRPr lang="en-US" altLang="ko-KR" sz="1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</a:t>
            </a:r>
            <a:endParaRPr lang="en-US" altLang="ko-KR" sz="1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</a:t>
            </a:r>
            <a:r>
              <a:rPr lang="ko-KR" altLang="en-US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Speaker</a:t>
            </a:r>
            <a:endParaRPr lang="ko-KR" altLang="en-US" sz="1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87924" y="3429000"/>
            <a:ext cx="1368152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</a:t>
            </a:r>
            <a:r>
              <a:rPr lang="ko-KR" altLang="en-US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진행과정</a:t>
            </a:r>
            <a:endParaRPr lang="en-US" altLang="ko-KR" sz="1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 </a:t>
            </a:r>
            <a:r>
              <a:rPr lang="ko-KR" altLang="en-US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수집</a:t>
            </a:r>
            <a:endParaRPr lang="en-US" altLang="ko-KR" sz="1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실행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 정리</a:t>
            </a:r>
            <a:endParaRPr lang="en-US" altLang="ko-KR" sz="1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개선 방향</a:t>
            </a:r>
            <a:endParaRPr lang="en-US" altLang="ko-KR" sz="1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08304" y="3429000"/>
            <a:ext cx="136815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참고자료</a:t>
            </a:r>
            <a:endParaRPr lang="en-US" altLang="ko-KR" sz="1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43708" y="28076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Theory          </a:t>
            </a:r>
            <a:endParaRPr lang="ko-KR" altLang="en-US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0790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</a:t>
            </a:r>
            <a:endParaRPr lang="ko-KR" altLang="en-US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Result</a:t>
            </a:r>
            <a:endParaRPr lang="ko-KR" altLang="en-US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굴림" pitchFamily="50" charset="-127"/>
              </a:rPr>
              <a:t> </a:t>
            </a:r>
            <a:r>
              <a:rPr kumimoji="1" lang="en-US" altLang="ko-KR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굴림" pitchFamily="50" charset="-127"/>
              </a:rPr>
              <a:t>References</a:t>
            </a:r>
            <a:endParaRPr lang="ko-KR" altLang="en-US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8174E-8E07-4EE9-944A-DE29F95B65DD}"/>
              </a:ext>
            </a:extLst>
          </p:cNvPr>
          <p:cNvSpPr txBox="1"/>
          <p:nvPr/>
        </p:nvSpPr>
        <p:spPr>
          <a:xfrm>
            <a:off x="2915816" y="592242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MULTICAMPUS</a:t>
            </a:r>
            <a:endParaRPr lang="ko-KR" altLang="en-US" sz="16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698EA-3881-43B2-90EF-87DB8E7C15FB}"/>
              </a:ext>
            </a:extLst>
          </p:cNvPr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DDAAF-C220-4F24-A977-B2EA5A127307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Multi-speaker </a:t>
            </a:r>
            <a:r>
              <a:rPr lang="en-US" altLang="ko-KR" sz="24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Tacotron</a:t>
            </a:r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652-5886-4CD0-827B-8F483865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745848"/>
            <a:ext cx="7936817" cy="46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1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698EA-3881-43B2-90EF-87DB8E7C15FB}"/>
              </a:ext>
            </a:extLst>
          </p:cNvPr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DDAAF-C220-4F24-A977-B2EA5A127307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Multi-speaker </a:t>
            </a:r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18668F-67CA-4592-B2EF-5B2C607B8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348880"/>
            <a:ext cx="7128792" cy="25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22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605872-3BE2-443C-9453-9B5B7F034A4E}"/>
              </a:ext>
            </a:extLst>
          </p:cNvPr>
          <p:cNvSpPr txBox="1"/>
          <p:nvPr/>
        </p:nvSpPr>
        <p:spPr>
          <a:xfrm>
            <a:off x="3203848" y="134076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TACOTRON 2</a:t>
            </a:r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38EBE-F219-4A7E-8872-803CE7A62E91}"/>
              </a:ext>
            </a:extLst>
          </p:cNvPr>
          <p:cNvSpPr txBox="1"/>
          <p:nvPr/>
        </p:nvSpPr>
        <p:spPr>
          <a:xfrm>
            <a:off x="613157" y="2060848"/>
            <a:ext cx="8279323" cy="347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AutoNum type="arabicParenR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Decoder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CBHG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대신 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Attention RNN</a:t>
            </a:r>
          </a:p>
          <a:p>
            <a:pPr marL="742950" lvl="1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GRU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단방향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zone-out LSTM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변경하여 계산 속도 상승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 Sensitive Attention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적용</a:t>
            </a:r>
            <a:endParaRPr lang="en-US" altLang="ko-KR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Previous Time Attention Alignment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까지 고려해 현 시점의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Alignment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rPr>
              <a:t>를 구함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arenR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Neural Vocoder Model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</a:t>
            </a:r>
            <a:endParaRPr lang="en-US" altLang="ko-KR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음성 특징들로 부터 음성파형으로 변환하고 원음에 가까운 음성을 출력해내는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Neural  Vocoder</a:t>
            </a:r>
          </a:p>
          <a:p>
            <a:pPr marL="742950" lvl="1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Non-neural vocoder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Griffin-Lim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대신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Neural-vocoder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모델을 사용하여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고품질의 음성 합성 가능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698EA-3881-43B2-90EF-87DB8E7C15FB}"/>
              </a:ext>
            </a:extLst>
          </p:cNvPr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85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605872-3BE2-443C-9453-9B5B7F034A4E}"/>
              </a:ext>
            </a:extLst>
          </p:cNvPr>
          <p:cNvSpPr txBox="1"/>
          <p:nvPr/>
        </p:nvSpPr>
        <p:spPr>
          <a:xfrm>
            <a:off x="3365866" y="1052736"/>
            <a:ext cx="2412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Vocoder Models 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38EBE-F219-4A7E-8872-803CE7A62E91}"/>
              </a:ext>
            </a:extLst>
          </p:cNvPr>
          <p:cNvSpPr txBox="1"/>
          <p:nvPr/>
        </p:nvSpPr>
        <p:spPr>
          <a:xfrm>
            <a:off x="1043608" y="1412776"/>
            <a:ext cx="7407217" cy="6173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GriffinLim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(Non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Neural)</a:t>
            </a:r>
          </a:p>
          <a:p>
            <a:pPr marL="800100" lvl="1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빠르게 합성할 수 있지만 오디오의 음질과 같은 성능 측면에서 단점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WaveNet</a:t>
            </a:r>
            <a:endParaRPr lang="en-US" altLang="ko-KR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2016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구글에서 발표한 모델로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음성 샘플들 간의 순차적 특징을 이용하는 자기회귀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(Autoregressive)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이전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샘플을 이용하여 다음 샘플을 예측하는 방법으로 고품질의 음성 합성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그러나 이 때 다음 샘플을 각각 하나씩 생성하기 때문에 생성 속도가 매우 느림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MelGAN</a:t>
            </a:r>
            <a:endParaRPr lang="en-US" altLang="ko-KR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GAN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기반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Neural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Vocoder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더 가볍고 빠르면서 개선된 음질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Convolution 1-d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여러 층으로 이루어져 단순하고 직관적인 모델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Font typeface="+mj-lt"/>
              <a:buAutoNum type="arabicPeriod"/>
            </a:pPr>
            <a:endParaRPr lang="en-US" altLang="ko-KR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 fontAlgn="base">
              <a:lnSpc>
                <a:spcPct val="200000"/>
              </a:lnSpc>
              <a:buFont typeface="+mj-lt"/>
              <a:buAutoNum type="arabicPeriod"/>
            </a:pPr>
            <a:endParaRPr lang="en-US" altLang="ko-KR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698EA-3881-43B2-90EF-87DB8E7C15FB}"/>
              </a:ext>
            </a:extLst>
          </p:cNvPr>
          <p:cNvSpPr/>
          <p:nvPr/>
        </p:nvSpPr>
        <p:spPr>
          <a:xfrm>
            <a:off x="245108" y="271681"/>
            <a:ext cx="7360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428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033" y="271681"/>
            <a:ext cx="628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D87A3-0B99-492B-8694-F5D319EE3E18}"/>
              </a:ext>
            </a:extLst>
          </p:cNvPr>
          <p:cNvSpPr txBox="1"/>
          <p:nvPr/>
        </p:nvSpPr>
        <p:spPr>
          <a:xfrm>
            <a:off x="1007604" y="1442591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합성 프로젝트 진행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533B8-6CA0-4343-A058-82CA9F2147BB}"/>
              </a:ext>
            </a:extLst>
          </p:cNvPr>
          <p:cNvSpPr txBox="1"/>
          <p:nvPr/>
        </p:nvSpPr>
        <p:spPr>
          <a:xfrm>
            <a:off x="1007604" y="240608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en-US" altLang="ko-KR" sz="24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2 +  </a:t>
            </a:r>
            <a:r>
              <a:rPr lang="en-US" altLang="ko-KR" sz="24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GriffinLim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+ </a:t>
            </a:r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Single 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speaker</a:t>
            </a:r>
            <a:endParaRPr lang="ko-KR" altLang="en-US" sz="2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D2255-5CE9-42E9-B7E2-8B0B2AA84830}"/>
              </a:ext>
            </a:extLst>
          </p:cNvPr>
          <p:cNvSpPr txBox="1"/>
          <p:nvPr/>
        </p:nvSpPr>
        <p:spPr>
          <a:xfrm>
            <a:off x="927283" y="3271650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en-US" altLang="ko-KR" sz="24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2 + </a:t>
            </a:r>
            <a:r>
              <a:rPr lang="en-US" altLang="ko-KR" sz="24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GriffinLim</a:t>
            </a:r>
            <a:r>
              <a:rPr lang="ko-KR" altLang="en-US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+</a:t>
            </a:r>
            <a:r>
              <a:rPr lang="ko-KR" altLang="en-US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Multi</a:t>
            </a:r>
            <a:r>
              <a:rPr lang="ko-KR" altLang="en-US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speaker </a:t>
            </a:r>
            <a:r>
              <a:rPr lang="en-US" altLang="ko-KR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(Deep Voice 2)</a:t>
            </a:r>
            <a:endParaRPr lang="ko-KR" altLang="en-US" sz="2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C7277B-5728-40AB-ABEB-16DF3A900D66}"/>
              </a:ext>
            </a:extLst>
          </p:cNvPr>
          <p:cNvSpPr txBox="1"/>
          <p:nvPr/>
        </p:nvSpPr>
        <p:spPr>
          <a:xfrm>
            <a:off x="927283" y="41372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en-US" altLang="ko-KR" sz="24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2 + </a:t>
            </a:r>
            <a:r>
              <a:rPr lang="en-US" altLang="ko-KR" sz="24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MelGAN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</a:t>
            </a:r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Single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speaker</a:t>
            </a:r>
            <a:endParaRPr lang="ko-KR" altLang="en-US" sz="2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B37E6-76FC-4D93-9D13-74F9F4BEAC99}"/>
              </a:ext>
            </a:extLst>
          </p:cNvPr>
          <p:cNvSpPr txBox="1"/>
          <p:nvPr/>
        </p:nvSpPr>
        <p:spPr>
          <a:xfrm>
            <a:off x="827584" y="5002774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en-US" altLang="ko-KR" sz="24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2 + </a:t>
            </a:r>
            <a:r>
              <a:rPr lang="en-US" altLang="ko-KR" sz="24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MelGAN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</a:t>
            </a:r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Multi</a:t>
            </a:r>
            <a:r>
              <a:rPr lang="en-US" altLang="ko-KR" sz="2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speaker </a:t>
            </a:r>
            <a:r>
              <a:rPr lang="en-US" altLang="ko-KR" sz="14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(Transfer Learning)</a:t>
            </a:r>
            <a:endParaRPr lang="ko-KR" altLang="en-US" sz="24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75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033" y="271681"/>
            <a:ext cx="628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D87A3-0B99-492B-8694-F5D319EE3E18}"/>
              </a:ext>
            </a:extLst>
          </p:cNvPr>
          <p:cNvSpPr txBox="1"/>
          <p:nvPr/>
        </p:nvSpPr>
        <p:spPr>
          <a:xfrm>
            <a:off x="1007604" y="127266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Transfer Learning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192F8-1BC3-4909-8971-740A4B05B6B8}"/>
              </a:ext>
            </a:extLst>
          </p:cNvPr>
          <p:cNvSpPr txBox="1"/>
          <p:nvPr/>
        </p:nvSpPr>
        <p:spPr>
          <a:xfrm>
            <a:off x="416260" y="2189358"/>
            <a:ext cx="3744417" cy="396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Single-speaker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학습 후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Transfer Learning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하면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KSS Dataset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먼저 일정 분량 학습 후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Dataset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교체해서 이어서 학습을 진행할 수 있음</a:t>
            </a:r>
            <a:endParaRPr lang="en-US" altLang="ko-KR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Voice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별 </a:t>
            </a:r>
            <a:r>
              <a:rPr lang="ko-KR" altLang="en-US" sz="16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음역대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등 음성학적 특징은 다르지만 언어적으로 공통 부분이 많기 때문에 시간 효율측면에 있어서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Multi-Speaker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비교하여 장점이 있음</a:t>
            </a:r>
            <a:endParaRPr lang="en-US" altLang="ko-KR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83E0A-2522-42EE-9769-B54729B42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13" y="2304784"/>
            <a:ext cx="4596660" cy="3473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08C4DF-7705-4276-BD8C-D2B5BFF49CA2}"/>
              </a:ext>
            </a:extLst>
          </p:cNvPr>
          <p:cNvSpPr txBox="1"/>
          <p:nvPr/>
        </p:nvSpPr>
        <p:spPr>
          <a:xfrm>
            <a:off x="6732240" y="5777895"/>
            <a:ext cx="20517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https://blog.crux.cx/iu-siri-3/</a:t>
            </a:r>
          </a:p>
        </p:txBody>
      </p:sp>
    </p:spTree>
    <p:extLst>
      <p:ext uri="{BB962C8B-B14F-4D97-AF65-F5344CB8AC3E}">
        <p14:creationId xmlns:p14="http://schemas.microsoft.com/office/powerpoint/2010/main" val="1706318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9033" y="271681"/>
            <a:ext cx="628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D87A3-0B99-492B-8694-F5D319EE3E18}"/>
              </a:ext>
            </a:extLst>
          </p:cNvPr>
          <p:cNvSpPr txBox="1"/>
          <p:nvPr/>
        </p:nvSpPr>
        <p:spPr>
          <a:xfrm>
            <a:off x="1007604" y="127266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Datasets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89347-6DDB-424F-BE05-9DF6DBC4D179}"/>
              </a:ext>
            </a:extLst>
          </p:cNvPr>
          <p:cNvSpPr txBox="1"/>
          <p:nvPr/>
        </p:nvSpPr>
        <p:spPr>
          <a:xfrm>
            <a:off x="756084" y="2310136"/>
            <a:ext cx="8136396" cy="3207096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Korean-Single-Speaker-Speech </a:t>
            </a: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https://www.kaggle.com/bryanpark/korean-single-speaker-speech-dataset</a:t>
            </a: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전문 여자 성우 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(12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wav, 44,100Khz, 12853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3GB)</a:t>
            </a:r>
          </a:p>
          <a:p>
            <a:pPr marL="457200" indent="-4572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배우 유인나 목소리</a:t>
            </a:r>
            <a:endParaRPr lang="en-US" altLang="ko-KR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KBS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라디오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유인나의 볼륨을 높여요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(3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,wav,16000Khz, , 3327</a:t>
            </a:r>
            <a:r>
              <a:rPr lang="ko-KR" altLang="en-US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 480.6MB)</a:t>
            </a: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Google Speech to Text API</a:t>
            </a:r>
          </a:p>
          <a:p>
            <a:pPr marL="800100" lvl="1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Kakao</a:t>
            </a:r>
            <a:r>
              <a:rPr lang="en-US" altLang="ko-KR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Speech API</a:t>
            </a:r>
          </a:p>
        </p:txBody>
      </p:sp>
    </p:spTree>
    <p:extLst>
      <p:ext uri="{BB962C8B-B14F-4D97-AF65-F5344CB8AC3E}">
        <p14:creationId xmlns:p14="http://schemas.microsoft.com/office/powerpoint/2010/main" val="2059795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3B696-3DD1-4AAF-9961-87642FA03CEF}"/>
              </a:ext>
            </a:extLst>
          </p:cNvPr>
          <p:cNvSpPr txBox="1"/>
          <p:nvPr/>
        </p:nvSpPr>
        <p:spPr>
          <a:xfrm>
            <a:off x="3452342" y="1311151"/>
            <a:ext cx="475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Preprocessing</a:t>
            </a:r>
            <a:endParaRPr lang="ko-KR" altLang="en-US" sz="24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AFD5F-98D9-4AEB-8951-50E0E5F20957}"/>
              </a:ext>
            </a:extLst>
          </p:cNvPr>
          <p:cNvSpPr txBox="1"/>
          <p:nvPr/>
        </p:nvSpPr>
        <p:spPr>
          <a:xfrm>
            <a:off x="1331640" y="2077860"/>
            <a:ext cx="7015649" cy="12205714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필요한 음성 데이터 구간 추출 및 </a:t>
            </a:r>
            <a:r>
              <a:rPr lang="ko-KR" altLang="en-US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배경음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제거</a:t>
            </a: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침묵 구간별 음성 데이터 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slicing</a:t>
            </a: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KAKAO STT API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활용하여 각 음성 데이터의 텍스트 확보</a:t>
            </a: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텍스트와 오디오 파일을 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json 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파일로 생성</a:t>
            </a: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‘audio’, ‘</a:t>
            </a:r>
            <a:r>
              <a:rPr lang="en-US" altLang="ko-KR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mel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’, ‘linear’, ‘text’ 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메타데이터를 묶어서 </a:t>
            </a:r>
            <a:r>
              <a:rPr lang="en-US" altLang="ko-KR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npz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파일로 저장</a:t>
            </a: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Mel-spectrogram, Linear-spectrogram 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정답셋을 생성</a:t>
            </a: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72F415-236D-43E3-AA8B-C88697F412E0}"/>
              </a:ext>
            </a:extLst>
          </p:cNvPr>
          <p:cNvSpPr/>
          <p:nvPr/>
        </p:nvSpPr>
        <p:spPr>
          <a:xfrm>
            <a:off x="299032" y="271681"/>
            <a:ext cx="628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Process</a:t>
            </a:r>
            <a:endParaRPr lang="ko-KR" altLang="en-US" sz="1200" b="1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898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633F3-E5C0-4542-87D1-11FA0747CDE7}"/>
              </a:ext>
            </a:extLst>
          </p:cNvPr>
          <p:cNvSpPr/>
          <p:nvPr/>
        </p:nvSpPr>
        <p:spPr>
          <a:xfrm>
            <a:off x="400599" y="271681"/>
            <a:ext cx="425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D20D7-A46D-4000-B6D1-DB47CF17C477}"/>
              </a:ext>
            </a:extLst>
          </p:cNvPr>
          <p:cNvSpPr txBox="1"/>
          <p:nvPr/>
        </p:nvSpPr>
        <p:spPr>
          <a:xfrm>
            <a:off x="400599" y="1166735"/>
            <a:ext cx="8254373" cy="107721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Tacotron2 + </a:t>
            </a:r>
            <a:r>
              <a:rPr lang="en-US" altLang="ko-KR" sz="16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GriffinLim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single speaker (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유인나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Alignments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graph (10000)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68950-B0B5-4F3C-8E94-1DD5FCBF7D13}"/>
              </a:ext>
            </a:extLst>
          </p:cNvPr>
          <p:cNvSpPr txBox="1"/>
          <p:nvPr/>
        </p:nvSpPr>
        <p:spPr>
          <a:xfrm>
            <a:off x="402562" y="821678"/>
            <a:ext cx="449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성능비교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7C715-AD07-465F-A4E2-2A70D2DA23F9}"/>
              </a:ext>
            </a:extLst>
          </p:cNvPr>
          <p:cNvSpPr txBox="1"/>
          <p:nvPr/>
        </p:nvSpPr>
        <p:spPr>
          <a:xfrm>
            <a:off x="391888" y="5124409"/>
            <a:ext cx="2260047" cy="504241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Audio Samples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4909"/>
            <a:ext cx="7779181" cy="2818544"/>
          </a:xfrm>
          <a:prstGeom prst="rect">
            <a:avLst/>
          </a:prstGeom>
        </p:spPr>
      </p:pic>
      <p:pic>
        <p:nvPicPr>
          <p:cNvPr id="7" name="유인나_10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22985" y="57074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633F3-E5C0-4542-87D1-11FA0747CDE7}"/>
              </a:ext>
            </a:extLst>
          </p:cNvPr>
          <p:cNvSpPr/>
          <p:nvPr/>
        </p:nvSpPr>
        <p:spPr>
          <a:xfrm>
            <a:off x="400599" y="271681"/>
            <a:ext cx="425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D20D7-A46D-4000-B6D1-DB47CF17C477}"/>
              </a:ext>
            </a:extLst>
          </p:cNvPr>
          <p:cNvSpPr txBox="1"/>
          <p:nvPr/>
        </p:nvSpPr>
        <p:spPr>
          <a:xfrm>
            <a:off x="400599" y="1166735"/>
            <a:ext cx="8254373" cy="107721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Tacotron2 + </a:t>
            </a:r>
            <a:r>
              <a:rPr lang="en-US" altLang="ko-KR" sz="16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GriffinLim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single speaker (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유인나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Alignments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graph (50000)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68950-B0B5-4F3C-8E94-1DD5FCBF7D13}"/>
              </a:ext>
            </a:extLst>
          </p:cNvPr>
          <p:cNvSpPr txBox="1"/>
          <p:nvPr/>
        </p:nvSpPr>
        <p:spPr>
          <a:xfrm>
            <a:off x="402562" y="821678"/>
            <a:ext cx="449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성능비교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7C715-AD07-465F-A4E2-2A70D2DA23F9}"/>
              </a:ext>
            </a:extLst>
          </p:cNvPr>
          <p:cNvSpPr txBox="1"/>
          <p:nvPr/>
        </p:nvSpPr>
        <p:spPr>
          <a:xfrm>
            <a:off x="391888" y="5124409"/>
            <a:ext cx="2260047" cy="504241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Audio Samples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4909"/>
            <a:ext cx="7779181" cy="2818543"/>
          </a:xfrm>
          <a:prstGeom prst="rect">
            <a:avLst/>
          </a:prstGeom>
        </p:spPr>
      </p:pic>
      <p:pic>
        <p:nvPicPr>
          <p:cNvPr id="12" name="유인나_50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31196" y="5720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2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9E29F-06EB-4E76-B3E7-9AE3769D1AA9}"/>
              </a:ext>
            </a:extLst>
          </p:cNvPr>
          <p:cNvSpPr txBox="1"/>
          <p:nvPr/>
        </p:nvSpPr>
        <p:spPr>
          <a:xfrm>
            <a:off x="3747817" y="1094817"/>
            <a:ext cx="44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관련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DA1D1-8B5E-4B2B-875F-62C6F24D9064}"/>
              </a:ext>
            </a:extLst>
          </p:cNvPr>
          <p:cNvSpPr txBox="1"/>
          <p:nvPr/>
        </p:nvSpPr>
        <p:spPr>
          <a:xfrm>
            <a:off x="925290" y="2212361"/>
            <a:ext cx="8254373" cy="2937471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9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    </a:t>
            </a:r>
            <a:r>
              <a:rPr lang="ko-KR" altLang="en-US" sz="19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 인식</a:t>
            </a:r>
            <a:r>
              <a:rPr lang="en-US" altLang="ko-KR" sz="19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(Speech to Text)</a:t>
            </a:r>
          </a:p>
          <a:p>
            <a:pPr fontAlgn="base">
              <a:lnSpc>
                <a:spcPct val="200000"/>
              </a:lnSpc>
            </a:pPr>
            <a:endParaRPr lang="en-US" altLang="ko-KR" sz="19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9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    </a:t>
            </a:r>
            <a:r>
              <a:rPr lang="ko-KR" altLang="en-US" sz="19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 합성</a:t>
            </a:r>
            <a:r>
              <a:rPr lang="en-US" altLang="ko-KR" sz="19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(Text to Speech)</a:t>
            </a:r>
          </a:p>
          <a:p>
            <a:pPr fontAlgn="base">
              <a:lnSpc>
                <a:spcPct val="200000"/>
              </a:lnSpc>
            </a:pPr>
            <a:endParaRPr lang="en-US" altLang="ko-KR" sz="19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en-US" altLang="ko-KR" sz="19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    </a:t>
            </a:r>
            <a:r>
              <a:rPr lang="ko-KR" altLang="en-US" sz="19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 변환</a:t>
            </a:r>
            <a:r>
              <a:rPr lang="en-US" altLang="ko-KR" sz="19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(voice conversion)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2DB4D2-9778-4723-AAE5-029E88673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3"/>
          <a:stretch/>
        </p:blipFill>
        <p:spPr bwMode="auto">
          <a:xfrm>
            <a:off x="4211960" y="2132856"/>
            <a:ext cx="3570461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9F6968-753F-4BD1-B10B-4FFDCE0E0326}"/>
              </a:ext>
            </a:extLst>
          </p:cNvPr>
          <p:cNvSpPr/>
          <p:nvPr/>
        </p:nvSpPr>
        <p:spPr>
          <a:xfrm>
            <a:off x="265947" y="271681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2854986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633F3-E5C0-4542-87D1-11FA0747CDE7}"/>
              </a:ext>
            </a:extLst>
          </p:cNvPr>
          <p:cNvSpPr/>
          <p:nvPr/>
        </p:nvSpPr>
        <p:spPr>
          <a:xfrm>
            <a:off x="400599" y="271681"/>
            <a:ext cx="425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B68950-B0B5-4F3C-8E94-1DD5FCBF7D13}"/>
              </a:ext>
            </a:extLst>
          </p:cNvPr>
          <p:cNvSpPr txBox="1"/>
          <p:nvPr/>
        </p:nvSpPr>
        <p:spPr>
          <a:xfrm>
            <a:off x="402562" y="821678"/>
            <a:ext cx="449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7C715-AD07-465F-A4E2-2A70D2DA23F9}"/>
              </a:ext>
            </a:extLst>
          </p:cNvPr>
          <p:cNvSpPr txBox="1"/>
          <p:nvPr/>
        </p:nvSpPr>
        <p:spPr>
          <a:xfrm>
            <a:off x="391888" y="5124409"/>
            <a:ext cx="2260047" cy="504241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Audio Samples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CD20D7-A46D-4000-B6D1-DB47CF17C477}"/>
              </a:ext>
            </a:extLst>
          </p:cNvPr>
          <p:cNvSpPr txBox="1"/>
          <p:nvPr/>
        </p:nvSpPr>
        <p:spPr>
          <a:xfrm>
            <a:off x="408809" y="1160403"/>
            <a:ext cx="8254373" cy="107721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Tacotron2 + </a:t>
            </a:r>
            <a:r>
              <a:rPr lang="en-US" altLang="ko-KR" sz="16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GriffinLim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multi speaker (</a:t>
            </a:r>
            <a:r>
              <a:rPr lang="en-US" altLang="ko-KR" sz="1600" spc="-1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KSS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유인나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Alignments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graph (10000)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/>
          <a:stretch/>
        </p:blipFill>
        <p:spPr>
          <a:xfrm>
            <a:off x="851524" y="2322234"/>
            <a:ext cx="7440951" cy="2672563"/>
          </a:xfrm>
          <a:prstGeom prst="rect">
            <a:avLst/>
          </a:prstGeom>
        </p:spPr>
      </p:pic>
      <p:pic>
        <p:nvPicPr>
          <p:cNvPr id="6" name="20000_안쟈찡_ks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91708" y="57378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5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633F3-E5C0-4542-87D1-11FA0747CDE7}"/>
              </a:ext>
            </a:extLst>
          </p:cNvPr>
          <p:cNvSpPr/>
          <p:nvPr/>
        </p:nvSpPr>
        <p:spPr>
          <a:xfrm>
            <a:off x="400599" y="271681"/>
            <a:ext cx="425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B68950-B0B5-4F3C-8E94-1DD5FCBF7D13}"/>
              </a:ext>
            </a:extLst>
          </p:cNvPr>
          <p:cNvSpPr txBox="1"/>
          <p:nvPr/>
        </p:nvSpPr>
        <p:spPr>
          <a:xfrm>
            <a:off x="402562" y="821678"/>
            <a:ext cx="449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7C715-AD07-465F-A4E2-2A70D2DA23F9}"/>
              </a:ext>
            </a:extLst>
          </p:cNvPr>
          <p:cNvSpPr txBox="1"/>
          <p:nvPr/>
        </p:nvSpPr>
        <p:spPr>
          <a:xfrm>
            <a:off x="391888" y="5124409"/>
            <a:ext cx="2260047" cy="504241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Audio Samples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CD20D7-A46D-4000-B6D1-DB47CF17C477}"/>
              </a:ext>
            </a:extLst>
          </p:cNvPr>
          <p:cNvSpPr txBox="1"/>
          <p:nvPr/>
        </p:nvSpPr>
        <p:spPr>
          <a:xfrm>
            <a:off x="408809" y="1160403"/>
            <a:ext cx="8254373" cy="107721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Tacotron2 + </a:t>
            </a:r>
            <a:r>
              <a:rPr lang="en-US" altLang="ko-KR" sz="16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GriffinLim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multi speaker (</a:t>
            </a:r>
            <a:r>
              <a:rPr lang="en-US" altLang="ko-KR" sz="1600" spc="-1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KSS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유인나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Alignments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graph (50000)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82" y="2274909"/>
            <a:ext cx="7440953" cy="2818542"/>
          </a:xfrm>
          <a:prstGeom prst="rect">
            <a:avLst/>
          </a:prstGeom>
        </p:spPr>
      </p:pic>
      <p:pic>
        <p:nvPicPr>
          <p:cNvPr id="4" name="50000_안쟈찡_ks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94448" y="56562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633F3-E5C0-4542-87D1-11FA0747CDE7}"/>
              </a:ext>
            </a:extLst>
          </p:cNvPr>
          <p:cNvSpPr/>
          <p:nvPr/>
        </p:nvSpPr>
        <p:spPr>
          <a:xfrm>
            <a:off x="400599" y="271681"/>
            <a:ext cx="425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68950-B0B5-4F3C-8E94-1DD5FCBF7D13}"/>
              </a:ext>
            </a:extLst>
          </p:cNvPr>
          <p:cNvSpPr txBox="1"/>
          <p:nvPr/>
        </p:nvSpPr>
        <p:spPr>
          <a:xfrm>
            <a:off x="402562" y="821678"/>
            <a:ext cx="449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성능비교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7C715-AD07-465F-A4E2-2A70D2DA23F9}"/>
              </a:ext>
            </a:extLst>
          </p:cNvPr>
          <p:cNvSpPr txBox="1"/>
          <p:nvPr/>
        </p:nvSpPr>
        <p:spPr>
          <a:xfrm>
            <a:off x="391888" y="5124409"/>
            <a:ext cx="2260047" cy="504241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Audio Samples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"/>
          <a:stretch/>
        </p:blipFill>
        <p:spPr>
          <a:xfrm>
            <a:off x="851523" y="2322234"/>
            <a:ext cx="7440953" cy="2672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CD20D7-A46D-4000-B6D1-DB47CF17C477}"/>
              </a:ext>
            </a:extLst>
          </p:cNvPr>
          <p:cNvSpPr txBox="1"/>
          <p:nvPr/>
        </p:nvSpPr>
        <p:spPr>
          <a:xfrm>
            <a:off x="408809" y="1160403"/>
            <a:ext cx="8254373" cy="107721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Tacotron2 + </a:t>
            </a:r>
            <a:r>
              <a:rPr lang="en-US" altLang="ko-KR" sz="16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GriffinLim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multi speaker (KSS + </a:t>
            </a:r>
            <a:r>
              <a:rPr lang="ko-KR" altLang="en-US" sz="1600" spc="-1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유인나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Alignments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graph (10000)</a:t>
            </a:r>
          </a:p>
        </p:txBody>
      </p:sp>
      <p:pic>
        <p:nvPicPr>
          <p:cNvPr id="15" name="20000_안쟈찡_인나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91708" y="5628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5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633F3-E5C0-4542-87D1-11FA0747CDE7}"/>
              </a:ext>
            </a:extLst>
          </p:cNvPr>
          <p:cNvSpPr/>
          <p:nvPr/>
        </p:nvSpPr>
        <p:spPr>
          <a:xfrm>
            <a:off x="400599" y="271681"/>
            <a:ext cx="425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68950-B0B5-4F3C-8E94-1DD5FCBF7D13}"/>
              </a:ext>
            </a:extLst>
          </p:cNvPr>
          <p:cNvSpPr txBox="1"/>
          <p:nvPr/>
        </p:nvSpPr>
        <p:spPr>
          <a:xfrm>
            <a:off x="402562" y="821678"/>
            <a:ext cx="449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성능비교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7C715-AD07-465F-A4E2-2A70D2DA23F9}"/>
              </a:ext>
            </a:extLst>
          </p:cNvPr>
          <p:cNvSpPr txBox="1"/>
          <p:nvPr/>
        </p:nvSpPr>
        <p:spPr>
          <a:xfrm>
            <a:off x="391888" y="5124409"/>
            <a:ext cx="2260047" cy="504241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Audio Samples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82" y="2274909"/>
            <a:ext cx="7440953" cy="2818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CD20D7-A46D-4000-B6D1-DB47CF17C477}"/>
              </a:ext>
            </a:extLst>
          </p:cNvPr>
          <p:cNvSpPr txBox="1"/>
          <p:nvPr/>
        </p:nvSpPr>
        <p:spPr>
          <a:xfrm>
            <a:off x="408809" y="1160403"/>
            <a:ext cx="8254373" cy="107721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Tacotron2 + </a:t>
            </a:r>
            <a:r>
              <a:rPr lang="en-US" altLang="ko-KR" sz="16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GriffinLim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multi speaker (KSS + </a:t>
            </a:r>
            <a:r>
              <a:rPr lang="ko-KR" altLang="en-US" sz="1600" spc="-1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유인나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Alignments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graph (90000)</a:t>
            </a:r>
          </a:p>
        </p:txBody>
      </p:sp>
      <p:pic>
        <p:nvPicPr>
          <p:cNvPr id="7" name="90000_안쟈찡소개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4247" y="56151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633F3-E5C0-4542-87D1-11FA0747CDE7}"/>
              </a:ext>
            </a:extLst>
          </p:cNvPr>
          <p:cNvSpPr/>
          <p:nvPr/>
        </p:nvSpPr>
        <p:spPr>
          <a:xfrm>
            <a:off x="400599" y="271681"/>
            <a:ext cx="425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D20D7-A46D-4000-B6D1-DB47CF17C477}"/>
              </a:ext>
            </a:extLst>
          </p:cNvPr>
          <p:cNvSpPr txBox="1"/>
          <p:nvPr/>
        </p:nvSpPr>
        <p:spPr>
          <a:xfrm>
            <a:off x="400599" y="1283343"/>
            <a:ext cx="6979713" cy="156966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+mj-lt"/>
              <a:buAutoNum type="arabicPeriod" startAt="4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Tacotron2 + </a:t>
            </a:r>
            <a:r>
              <a:rPr lang="en-US" altLang="ko-KR" sz="1600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MelGAN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+ single speaker (KSS)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Alignments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graph (90000)</a:t>
            </a:r>
            <a:endParaRPr lang="ko-KR" altLang="en-US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70F5D-E4FD-4A6D-9AE3-8B6D3446A670}"/>
              </a:ext>
            </a:extLst>
          </p:cNvPr>
          <p:cNvSpPr txBox="1"/>
          <p:nvPr/>
        </p:nvSpPr>
        <p:spPr>
          <a:xfrm>
            <a:off x="402562" y="821678"/>
            <a:ext cx="4498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7C715-AD07-465F-A4E2-2A70D2DA23F9}"/>
              </a:ext>
            </a:extLst>
          </p:cNvPr>
          <p:cNvSpPr txBox="1"/>
          <p:nvPr/>
        </p:nvSpPr>
        <p:spPr>
          <a:xfrm>
            <a:off x="415057" y="5269135"/>
            <a:ext cx="4588991" cy="504241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Audio Samples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7992888" cy="2672564"/>
          </a:xfrm>
          <a:prstGeom prst="rect">
            <a:avLst/>
          </a:prstGeom>
        </p:spPr>
      </p:pic>
      <p:pic>
        <p:nvPicPr>
          <p:cNvPr id="6" name="부담주지마_kss_single_900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56442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1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9E29F-06EB-4E76-B3E7-9AE3769D1AA9}"/>
              </a:ext>
            </a:extLst>
          </p:cNvPr>
          <p:cNvSpPr txBox="1"/>
          <p:nvPr/>
        </p:nvSpPr>
        <p:spPr>
          <a:xfrm>
            <a:off x="4105702" y="1268760"/>
            <a:ext cx="44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한계점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633F3-E5C0-4542-87D1-11FA0747CDE7}"/>
              </a:ext>
            </a:extLst>
          </p:cNvPr>
          <p:cNvSpPr/>
          <p:nvPr/>
        </p:nvSpPr>
        <p:spPr>
          <a:xfrm>
            <a:off x="280378" y="271681"/>
            <a:ext cx="665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개선방향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2D5C3-739E-4BF3-831F-D08F584C082B}"/>
              </a:ext>
            </a:extLst>
          </p:cNvPr>
          <p:cNvSpPr txBox="1"/>
          <p:nvPr/>
        </p:nvSpPr>
        <p:spPr>
          <a:xfrm>
            <a:off x="683568" y="1961781"/>
            <a:ext cx="7884077" cy="4203523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수집</a:t>
            </a:r>
            <a:endParaRPr lang="en-US" altLang="ko-KR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수집에 있어 충분한 양과 질의 데이터를 확보할 수 없었음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457200" indent="-457200" fontAlgn="base">
              <a:lnSpc>
                <a:spcPct val="200000"/>
              </a:lnSpc>
              <a:buFont typeface="+mj-lt"/>
              <a:buAutoNum type="arabicPeriod" startAt="2"/>
            </a:pP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크기</a:t>
            </a:r>
            <a:endParaRPr lang="en-US" altLang="ko-KR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활용데이터의 크기가 작아서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Single-Speaker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의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Training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작업 불충분</a:t>
            </a:r>
            <a:endParaRPr lang="en-US" altLang="ko-KR" sz="1600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 startAt="3"/>
            </a:pP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Vocoder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Training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WaveNet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 </a:t>
            </a:r>
            <a:r>
              <a:rPr lang="en-US" altLang="ko-KR" sz="1600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MelGAN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학습 시 시간이 매우 오래 걸려서 충분한 학습을 시키지 못하고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Tacotron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모델에 포함되어 있는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Griffin Lim 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알고리즘을 이용하거나 </a:t>
            </a:r>
            <a:r>
              <a:rPr lang="en-US" altLang="ko-KR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Pre-Trained Model</a:t>
            </a:r>
            <a:r>
              <a:rPr lang="ko-KR" altLang="en-US" sz="16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적용함</a:t>
            </a:r>
            <a:endParaRPr lang="en-US" altLang="ko-KR" spc="-15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628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33293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9E29F-06EB-4E76-B3E7-9AE3769D1AA9}"/>
              </a:ext>
            </a:extLst>
          </p:cNvPr>
          <p:cNvSpPr txBox="1"/>
          <p:nvPr/>
        </p:nvSpPr>
        <p:spPr>
          <a:xfrm>
            <a:off x="957363" y="2000706"/>
            <a:ext cx="449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개선방향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7633F3-E5C0-4542-87D1-11FA0747CDE7}"/>
              </a:ext>
            </a:extLst>
          </p:cNvPr>
          <p:cNvSpPr/>
          <p:nvPr/>
        </p:nvSpPr>
        <p:spPr>
          <a:xfrm>
            <a:off x="340489" y="271681"/>
            <a:ext cx="545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2D5C3-739E-4BF3-831F-D08F584C082B}"/>
              </a:ext>
            </a:extLst>
          </p:cNvPr>
          <p:cNvSpPr txBox="1"/>
          <p:nvPr/>
        </p:nvSpPr>
        <p:spPr>
          <a:xfrm>
            <a:off x="801927" y="2685349"/>
            <a:ext cx="7586497" cy="1679755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Noise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제거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 충분히 가공된 음성데이터를 확보한다면 화자가 전달하려는 메시지적 특징 및 음성학적 특징을 좀 더 뚜렷하게 반영 가능</a:t>
            </a:r>
            <a:endParaRPr lang="en-US" altLang="ko-KR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indent="-4572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충분한 학습시간</a:t>
            </a:r>
            <a:r>
              <a:rPr lang="en-US" altLang="ko-KR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환경이 갖추어 진다면  보다 높은 성능의 모델 구현 가능 </a:t>
            </a:r>
            <a:endParaRPr lang="en-US" altLang="ko-KR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238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YOU</a:t>
            </a:r>
            <a:endParaRPr lang="ko-KR" altLang="en-US" sz="5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04309-2C24-4D72-A197-3625B72ECCED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B14AA-86BA-41D1-A744-AACFD04933A0}"/>
              </a:ext>
            </a:extLst>
          </p:cNvPr>
          <p:cNvSpPr txBox="1"/>
          <p:nvPr/>
        </p:nvSpPr>
        <p:spPr>
          <a:xfrm>
            <a:off x="3239852" y="5220489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rgbClr val="00206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김도연 김지예</a:t>
            </a:r>
            <a:endParaRPr lang="en-US" altLang="ko-KR" sz="1600" b="1" dirty="0">
              <a:solidFill>
                <a:srgbClr val="00206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dist"/>
            <a:r>
              <a:rPr lang="ko-KR" altLang="en-US" sz="1600" b="1" dirty="0">
                <a:solidFill>
                  <a:srgbClr val="00206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신재영 이소연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5947" y="271681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4309" y="4236390"/>
            <a:ext cx="6480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Behind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2: Google’s Incredibly Real Text To Speech System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65CC07-A23B-4C24-84CB-02072A70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960" y="1327148"/>
            <a:ext cx="6078069" cy="290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BFB89F-A6D3-482F-8789-DFCC59E1D9EA}"/>
              </a:ext>
            </a:extLst>
          </p:cNvPr>
          <p:cNvSpPr txBox="1"/>
          <p:nvPr/>
        </p:nvSpPr>
        <p:spPr>
          <a:xfrm>
            <a:off x="1835696" y="4870577"/>
            <a:ext cx="547260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내가 원하는 목소리로 책을 읽어주는 </a:t>
            </a:r>
            <a:endParaRPr lang="en-US" altLang="ko-KR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서비스를 구현할 수 있을까</a:t>
            </a:r>
            <a:r>
              <a:rPr lang="en-US" altLang="ko-KR" sz="20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5ADEE-B420-4A6D-A5F3-66F8D78894B1}"/>
              </a:ext>
            </a:extLst>
          </p:cNvPr>
          <p:cNvSpPr txBox="1"/>
          <p:nvPr/>
        </p:nvSpPr>
        <p:spPr>
          <a:xfrm>
            <a:off x="971600" y="4725144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5947" y="271681"/>
            <a:ext cx="425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FB89F-A6D3-482F-8789-DFCC59E1D9EA}"/>
              </a:ext>
            </a:extLst>
          </p:cNvPr>
          <p:cNvSpPr txBox="1"/>
          <p:nvPr/>
        </p:nvSpPr>
        <p:spPr>
          <a:xfrm>
            <a:off x="3710606" y="2560548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음성합성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B9BC92-985F-45FA-A850-684F0C2E113A}"/>
              </a:ext>
            </a:extLst>
          </p:cNvPr>
          <p:cNvSpPr/>
          <p:nvPr/>
        </p:nvSpPr>
        <p:spPr>
          <a:xfrm>
            <a:off x="3170546" y="1916832"/>
            <a:ext cx="3024336" cy="1872208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8D834A5-60D5-4322-98F1-B460DC1045F8}"/>
              </a:ext>
            </a:extLst>
          </p:cNvPr>
          <p:cNvCxnSpPr/>
          <p:nvPr/>
        </p:nvCxnSpPr>
        <p:spPr>
          <a:xfrm>
            <a:off x="1982414" y="2842568"/>
            <a:ext cx="972108" cy="0"/>
          </a:xfrm>
          <a:prstGeom prst="straightConnector1">
            <a:avLst/>
          </a:prstGeom>
          <a:ln w="28575"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410C32-C899-4A45-9033-86372B1129C9}"/>
              </a:ext>
            </a:extLst>
          </p:cNvPr>
          <p:cNvCxnSpPr/>
          <p:nvPr/>
        </p:nvCxnSpPr>
        <p:spPr>
          <a:xfrm>
            <a:off x="6410906" y="2842568"/>
            <a:ext cx="972108" cy="0"/>
          </a:xfrm>
          <a:prstGeom prst="straightConnector1">
            <a:avLst/>
          </a:prstGeom>
          <a:ln w="28575">
            <a:solidFill>
              <a:srgbClr val="173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49029F-0D86-43D6-A0E8-35340BA6CD8C}"/>
              </a:ext>
            </a:extLst>
          </p:cNvPr>
          <p:cNvSpPr txBox="1"/>
          <p:nvPr/>
        </p:nvSpPr>
        <p:spPr>
          <a:xfrm>
            <a:off x="358763" y="2622102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9035BA-CC10-47BF-B21E-83A56C54E7BB}"/>
              </a:ext>
            </a:extLst>
          </p:cNvPr>
          <p:cNvSpPr txBox="1"/>
          <p:nvPr/>
        </p:nvSpPr>
        <p:spPr>
          <a:xfrm>
            <a:off x="6966021" y="2611735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B87247-9409-424A-8747-083A0993977A}"/>
              </a:ext>
            </a:extLst>
          </p:cNvPr>
          <p:cNvSpPr txBox="1"/>
          <p:nvPr/>
        </p:nvSpPr>
        <p:spPr>
          <a:xfrm>
            <a:off x="6444208" y="6335742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https://carpedm20.github.io/tacotron/</a:t>
            </a:r>
          </a:p>
        </p:txBody>
      </p:sp>
      <p:pic>
        <p:nvPicPr>
          <p:cNvPr id="5" name="신재영_소개">
            <a:hlinkClick r:id="" action="ppaction://media"/>
            <a:extLst>
              <a:ext uri="{FF2B5EF4-FFF2-40B4-BE49-F238E27FC236}">
                <a16:creationId xmlns:a16="http://schemas.microsoft.com/office/drawing/2014/main" id="{930DDEF3-7A66-45FA-9147-78A585883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50131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5596" y="1028074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604" y="1912545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Google Research</a:t>
            </a:r>
            <a:r>
              <a:rPr lang="ko-KR" altLang="en-US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</a:t>
            </a:r>
            <a:r>
              <a:rPr lang="ko-KR" altLang="en-US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 개발한 </a:t>
            </a:r>
            <a:r>
              <a:rPr lang="en-US" altLang="ko-KR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TTS</a:t>
            </a:r>
            <a:r>
              <a:rPr lang="ko-KR" altLang="en-US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모델</a:t>
            </a:r>
            <a:endParaRPr lang="ko-KR" altLang="en-US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126904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err="1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Regular" panose="020B0600000101010101" pitchFamily="50" charset="-127"/>
              </a:rPr>
              <a:t>Tacotron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774976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80374" y="271681"/>
            <a:ext cx="665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A6C46B-BE6E-4699-ACDC-8790EA78E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13" y="4330395"/>
            <a:ext cx="6396374" cy="22698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7BE7FD-6AC7-4373-A150-843E6790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380310"/>
            <a:ext cx="7200800" cy="1953009"/>
          </a:xfrm>
          <a:prstGeom prst="rect">
            <a:avLst/>
          </a:prstGeom>
          <a:ln>
            <a:solidFill>
              <a:srgbClr val="17375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6CD940-43D7-4FED-8513-80634ECFB7FB}"/>
              </a:ext>
            </a:extLst>
          </p:cNvPr>
          <p:cNvSpPr txBox="1"/>
          <p:nvPr/>
        </p:nvSpPr>
        <p:spPr>
          <a:xfrm>
            <a:off x="986895" y="6338876"/>
            <a:ext cx="56703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https://hcnoh.github.io/2018-12-11-tacotron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95985C-A0A5-4CB1-B478-AD23B7FA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3" y="2226913"/>
            <a:ext cx="7890365" cy="15287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73FB8A-9F89-497A-84ED-5C8F8BACA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33" y="4556055"/>
            <a:ext cx="7862407" cy="15108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2B60AE-EA15-4F84-BD3E-F5CDDEAF5D54}"/>
              </a:ext>
            </a:extLst>
          </p:cNvPr>
          <p:cNvSpPr txBox="1"/>
          <p:nvPr/>
        </p:nvSpPr>
        <p:spPr>
          <a:xfrm>
            <a:off x="971600" y="114488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합성 모델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59F08F-43A5-4773-85E9-59B78AC52CAD}"/>
              </a:ext>
            </a:extLst>
          </p:cNvPr>
          <p:cNvSpPr txBox="1"/>
          <p:nvPr/>
        </p:nvSpPr>
        <p:spPr>
          <a:xfrm>
            <a:off x="715700" y="1803062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</a:t>
            </a:r>
            <a:r>
              <a:rPr lang="ko-KR" altLang="en-US" sz="2000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전통적인 음성합성 모델</a:t>
            </a:r>
            <a:endParaRPr lang="ko-KR" altLang="en-US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A6BA2B-97CE-43BC-A263-72E0A5C45F49}"/>
              </a:ext>
            </a:extLst>
          </p:cNvPr>
          <p:cNvSpPr txBox="1"/>
          <p:nvPr/>
        </p:nvSpPr>
        <p:spPr>
          <a:xfrm>
            <a:off x="702178" y="4085149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en-US" altLang="ko-KR" sz="2000" b="1" spc="-15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Tacotron</a:t>
            </a:r>
            <a:r>
              <a:rPr lang="en-US" altLang="ko-KR" sz="2000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b="1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  <a:endParaRPr lang="ko-KR" altLang="en-US" sz="20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48649B-BD45-476C-88FC-FEBA073E189B}"/>
              </a:ext>
            </a:extLst>
          </p:cNvPr>
          <p:cNvSpPr/>
          <p:nvPr/>
        </p:nvSpPr>
        <p:spPr>
          <a:xfrm>
            <a:off x="280374" y="271681"/>
            <a:ext cx="665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</a:p>
        </p:txBody>
      </p:sp>
    </p:spTree>
    <p:extLst>
      <p:ext uri="{BB962C8B-B14F-4D97-AF65-F5344CB8AC3E}">
        <p14:creationId xmlns:p14="http://schemas.microsoft.com/office/powerpoint/2010/main" val="365010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963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0374" y="271681"/>
            <a:ext cx="665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25EF5-F1CF-478A-A77A-1FEBD1CDD560}"/>
              </a:ext>
            </a:extLst>
          </p:cNvPr>
          <p:cNvSpPr txBox="1"/>
          <p:nvPr/>
        </p:nvSpPr>
        <p:spPr>
          <a:xfrm>
            <a:off x="683568" y="2821447"/>
            <a:ext cx="676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 End-to-End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음성합성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C2447-D759-4BD7-9B29-171A80B0A9FC}"/>
              </a:ext>
            </a:extLst>
          </p:cNvPr>
          <p:cNvSpPr txBox="1"/>
          <p:nvPr/>
        </p:nvSpPr>
        <p:spPr>
          <a:xfrm>
            <a:off x="954842" y="3114510"/>
            <a:ext cx="7776864" cy="2188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&lt;text, audio&gt; </a:t>
            </a:r>
            <a:r>
              <a:rPr lang="ko-KR" altLang="en-US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페어로만 가지고 학습이 가능하다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Feature Engineering</a:t>
            </a:r>
            <a:r>
              <a:rPr lang="ko-KR" altLang="en-US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간단하다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발화자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언어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감정 등의 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Feature </a:t>
            </a:r>
            <a:r>
              <a:rPr lang="ko-KR" altLang="en-US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등을 손쉽게 조절이 가능하다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각 부분에서의 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loss</a:t>
            </a:r>
            <a:r>
              <a:rPr lang="ko-KR" altLang="en-US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쌓이지 않아 효율적인 훈련이 가능하다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다양한 언어 음성 합성에의 적용과 낯선 문자를 조합한 모델링이 용이해서 새로운 데이터에 더욱 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adaptable</a:t>
            </a:r>
            <a:r>
              <a:rPr lang="ko-KR" altLang="en-US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하다</a:t>
            </a:r>
            <a:r>
              <a:rPr lang="en-US" altLang="ko-KR" sz="1400" spc="-15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C1011-B5DD-4C49-9D18-EA90B8284176}"/>
              </a:ext>
            </a:extLst>
          </p:cNvPr>
          <p:cNvSpPr txBox="1"/>
          <p:nvPr/>
        </p:nvSpPr>
        <p:spPr>
          <a:xfrm>
            <a:off x="683568" y="2388795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 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텍스트를 입력으로 받아서 </a:t>
            </a:r>
            <a:r>
              <a:rPr lang="en-US" altLang="ko-KR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Raw Spectrogram</a:t>
            </a:r>
            <a:r>
              <a:rPr lang="ko-KR" altLang="en-US" sz="16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바로 생성</a:t>
            </a:r>
            <a:endParaRPr lang="en-US" altLang="ko-KR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sz="16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0B063-6941-4915-9AFC-58E92F10F423}"/>
              </a:ext>
            </a:extLst>
          </p:cNvPr>
          <p:cNvSpPr txBox="1"/>
          <p:nvPr/>
        </p:nvSpPr>
        <p:spPr>
          <a:xfrm>
            <a:off x="905248" y="1449850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TACOTRON </a:t>
            </a:r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특징</a:t>
            </a:r>
          </a:p>
        </p:txBody>
      </p:sp>
    </p:spTree>
    <p:extLst>
      <p:ext uri="{BB962C8B-B14F-4D97-AF65-F5344CB8AC3E}">
        <p14:creationId xmlns:p14="http://schemas.microsoft.com/office/powerpoint/2010/main" val="2072103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0374" y="271681"/>
            <a:ext cx="6655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타코트론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6539D-E0B6-4CAA-B7A7-789DD0574937}"/>
              </a:ext>
            </a:extLst>
          </p:cNvPr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  성  합  성</a:t>
            </a:r>
            <a:r>
              <a:rPr lang="en-US" altLang="ko-KR" sz="12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Text-To-Speech</a:t>
            </a:r>
            <a:endParaRPr lang="ko-KR" altLang="en-US" sz="12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BCDDDD-5D5D-4B1F-A42E-94A35E7E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6" y="1808600"/>
            <a:ext cx="8520114" cy="4661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EBA5B-0B4B-4C70-90A3-5A1697313001}"/>
              </a:ext>
            </a:extLst>
          </p:cNvPr>
          <p:cNvSpPr txBox="1"/>
          <p:nvPr/>
        </p:nvSpPr>
        <p:spPr>
          <a:xfrm>
            <a:off x="899592" y="114984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TACOTRON</a:t>
            </a:r>
            <a:r>
              <a: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기본 구조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476375-6388-4CCA-9B4F-8C71E9A479F2}"/>
              </a:ext>
            </a:extLst>
          </p:cNvPr>
          <p:cNvSpPr/>
          <p:nvPr/>
        </p:nvSpPr>
        <p:spPr>
          <a:xfrm>
            <a:off x="309228" y="2996952"/>
            <a:ext cx="2534580" cy="3240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77E79-3939-4BC8-B5FE-A927803FCD50}"/>
              </a:ext>
            </a:extLst>
          </p:cNvPr>
          <p:cNvSpPr txBox="1"/>
          <p:nvPr/>
        </p:nvSpPr>
        <p:spPr>
          <a:xfrm>
            <a:off x="748426" y="2594542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Encoder</a:t>
            </a:r>
            <a:endParaRPr lang="ko-KR" altLang="en-US" sz="1600" spc="-15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4220EE-53FC-48A3-B7F6-BF2E880B17F7}"/>
              </a:ext>
            </a:extLst>
          </p:cNvPr>
          <p:cNvSpPr/>
          <p:nvPr/>
        </p:nvSpPr>
        <p:spPr>
          <a:xfrm>
            <a:off x="4632422" y="1802299"/>
            <a:ext cx="3395961" cy="11307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28B82-6FE8-4BD9-A09A-FB46C2348870}"/>
              </a:ext>
            </a:extLst>
          </p:cNvPr>
          <p:cNvSpPr txBox="1"/>
          <p:nvPr/>
        </p:nvSpPr>
        <p:spPr>
          <a:xfrm>
            <a:off x="6843752" y="1466895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Vocoder</a:t>
            </a:r>
            <a:endParaRPr lang="ko-KR" altLang="en-US" sz="1600" spc="-15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C0A015-7D8A-47F4-891F-64BAE9443605}"/>
              </a:ext>
            </a:extLst>
          </p:cNvPr>
          <p:cNvSpPr/>
          <p:nvPr/>
        </p:nvSpPr>
        <p:spPr>
          <a:xfrm>
            <a:off x="4649728" y="2993361"/>
            <a:ext cx="3395961" cy="32439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C92E3-A116-4E3D-B6CF-A2DDD7740D87}"/>
              </a:ext>
            </a:extLst>
          </p:cNvPr>
          <p:cNvSpPr txBox="1"/>
          <p:nvPr/>
        </p:nvSpPr>
        <p:spPr>
          <a:xfrm>
            <a:off x="5530406" y="630116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Decoder</a:t>
            </a:r>
            <a:endParaRPr lang="ko-KR" altLang="en-US" sz="1600" spc="-15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64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1792</Words>
  <Application>Microsoft Office PowerPoint</Application>
  <PresentationFormat>On-screen Show (4:3)</PresentationFormat>
  <Paragraphs>412</Paragraphs>
  <Slides>37</Slides>
  <Notes>37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나눔스퀘어라운드 ExtraBold</vt:lpstr>
      <vt:lpstr>Arial</vt:lpstr>
      <vt:lpstr>Noto Sans KR</vt:lpstr>
      <vt:lpstr>나눔스퀘어라운드 Regular</vt:lpstr>
      <vt:lpstr>나눔스퀘어라운드 Bold</vt:lpstr>
      <vt:lpstr>맑은 고딕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/>
  <cp:lastModifiedBy/>
  <cp:revision>114</cp:revision>
  <dcterms:created xsi:type="dcterms:W3CDTF">2016-11-03T20:47:04Z</dcterms:created>
  <dcterms:modified xsi:type="dcterms:W3CDTF">2021-02-25T14:14:45Z</dcterms:modified>
</cp:coreProperties>
</file>